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712" r:id="rId2"/>
    <p:sldId id="716" r:id="rId3"/>
    <p:sldId id="728" r:id="rId4"/>
    <p:sldId id="718" r:id="rId5"/>
    <p:sldId id="725" r:id="rId6"/>
    <p:sldId id="719" r:id="rId7"/>
    <p:sldId id="720" r:id="rId8"/>
    <p:sldId id="721" r:id="rId9"/>
    <p:sldId id="734" r:id="rId10"/>
    <p:sldId id="735" r:id="rId11"/>
    <p:sldId id="736" r:id="rId12"/>
    <p:sldId id="737" r:id="rId13"/>
    <p:sldId id="738" r:id="rId14"/>
    <p:sldId id="257" r:id="rId15"/>
    <p:sldId id="259" r:id="rId16"/>
    <p:sldId id="258" r:id="rId17"/>
    <p:sldId id="265" r:id="rId18"/>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AC0611-578D-7048-7137-0381E1F0609F}"/>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(338)</a:t>
            </a:r>
          </a:p>
        </p:txBody>
      </p:sp>
      <p:sp>
        <p:nvSpPr>
          <p:cNvPr id="3" name="Date Placeholder 2">
            <a:extLst>
              <a:ext uri="{FF2B5EF4-FFF2-40B4-BE49-F238E27FC236}">
                <a16:creationId xmlns:a16="http://schemas.microsoft.com/office/drawing/2014/main" id="{BFC0D8D0-5F78-AB02-E9FC-C95BD163B99B}"/>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12/14/2022 pm</a:t>
            </a:r>
          </a:p>
        </p:txBody>
      </p:sp>
      <p:sp>
        <p:nvSpPr>
          <p:cNvPr id="4" name="Footer Placeholder 3">
            <a:extLst>
              <a:ext uri="{FF2B5EF4-FFF2-40B4-BE49-F238E27FC236}">
                <a16:creationId xmlns:a16="http://schemas.microsoft.com/office/drawing/2014/main" id="{44A89793-4877-1B89-F7EC-33079E9440DB}"/>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C274FF72-3F50-82F5-5925-EEAE5BC460E4}"/>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3D279D88-74A1-491B-8BC3-E62DA90D20F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372186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(338)</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12/14/2022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F22D791-7D6E-4962-A7A2-919FCE083A31}" type="slidenum">
              <a:rPr lang="en-US" smtClean="0"/>
              <a:t>‹#›</a:t>
            </a:fld>
            <a:endParaRPr lang="en-US"/>
          </a:p>
        </p:txBody>
      </p:sp>
    </p:spTree>
    <p:extLst>
      <p:ext uri="{BB962C8B-B14F-4D97-AF65-F5344CB8AC3E}">
        <p14:creationId xmlns:p14="http://schemas.microsoft.com/office/powerpoint/2010/main" val="62645158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8528287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72599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5769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261440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134963850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53877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82121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62367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37023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743569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8CE1DC73-61C9-405E-8322-F48E24BD0DFF}" type="datetimeFigureOut">
              <a:rPr lang="en-US" smtClean="0"/>
              <a:t>12/30/2022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392978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CE1DC73-61C9-405E-8322-F48E24BD0DFF}" type="datetimeFigureOut">
              <a:rPr lang="en-US" smtClean="0"/>
              <a:t>12/30/2022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7C3BA07-68BE-4DD7-A219-1BD60D10B06E}" type="slidenum">
              <a:rPr lang="en-US" smtClean="0"/>
              <a:t>‹#›</a:t>
            </a:fld>
            <a:endParaRPr lang="en-US"/>
          </a:p>
        </p:txBody>
      </p:sp>
    </p:spTree>
    <p:extLst>
      <p:ext uri="{BB962C8B-B14F-4D97-AF65-F5344CB8AC3E}">
        <p14:creationId xmlns:p14="http://schemas.microsoft.com/office/powerpoint/2010/main" val="414322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17640"/>
            <a:ext cx="8229600" cy="1646605"/>
          </a:xfrm>
        </p:spPr>
        <p:txBody>
          <a:bodyPr>
            <a:spAutoFit/>
          </a:bodyPr>
          <a:lstStyle/>
          <a:p>
            <a:r>
              <a:rPr lang="en-US" sz="4900" dirty="0">
                <a:solidFill>
                  <a:schemeClr val="bg1"/>
                </a:solidFill>
                <a:effectLst>
                  <a:outerShdw blurRad="50800" dist="38100" dir="2700000" algn="tl" rotWithShape="0">
                    <a:prstClr val="black">
                      <a:alpha val="40000"/>
                    </a:prstClr>
                  </a:outerShdw>
                </a:effectLst>
              </a:rPr>
              <a:t>The Last Week </a:t>
            </a:r>
            <a:br>
              <a:rPr lang="en-US" sz="4900" dirty="0">
                <a:solidFill>
                  <a:schemeClr val="bg1"/>
                </a:solidFill>
                <a:effectLst>
                  <a:outerShdw blurRad="50800" dist="38100" dir="2700000" algn="tl" rotWithShape="0">
                    <a:prstClr val="black">
                      <a:alpha val="40000"/>
                    </a:prstClr>
                  </a:outerShdw>
                </a:effectLst>
              </a:rPr>
            </a:br>
            <a:r>
              <a:rPr lang="en-US" sz="4900"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1370816" y="3200400"/>
            <a:ext cx="6400800" cy="1277273"/>
          </a:xfrm>
        </p:spPr>
        <p:txBody>
          <a:bodyPr>
            <a:spAutoFit/>
          </a:bodyPr>
          <a:lstStyle/>
          <a:p>
            <a:r>
              <a:rPr lang="en-US" sz="3600" b="1" dirty="0">
                <a:solidFill>
                  <a:schemeClr val="tx1"/>
                </a:solidFill>
              </a:rPr>
              <a:t>The Resurrection (continued)</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white"/>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white"/>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61383509-D943-E04E-C3BB-8A039C76EDD2}"/>
              </a:ext>
            </a:extLst>
          </p:cNvPr>
          <p:cNvSpPr txBox="1"/>
          <p:nvPr/>
        </p:nvSpPr>
        <p:spPr>
          <a:xfrm>
            <a:off x="2749666" y="5277505"/>
            <a:ext cx="3655168"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December 14, 2022</a:t>
            </a:r>
          </a:p>
        </p:txBody>
      </p:sp>
    </p:spTree>
    <p:extLst>
      <p:ext uri="{BB962C8B-B14F-4D97-AF65-F5344CB8AC3E}">
        <p14:creationId xmlns:p14="http://schemas.microsoft.com/office/powerpoint/2010/main" val="1049038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163113"/>
            <a:ext cx="8388351" cy="5570756"/>
          </a:xfrm>
        </p:spPr>
        <p:txBody>
          <a:bodyPr>
            <a:spAutoFit/>
          </a:bodyPr>
          <a:lstStyle/>
          <a:p>
            <a:r>
              <a:rPr lang="en-US" sz="2800" dirty="0"/>
              <a:t>Jesus had told the disciples before His death that after the resurrection </a:t>
            </a:r>
            <a:r>
              <a:rPr lang="en-US" sz="2800" u="sng" dirty="0"/>
              <a:t>He would go into Galilee</a:t>
            </a:r>
            <a:r>
              <a:rPr lang="en-US" sz="2800" dirty="0"/>
              <a:t>. Matthew 26:32; </a:t>
            </a:r>
            <a:br>
              <a:rPr lang="en-US" sz="2800" dirty="0"/>
            </a:br>
            <a:r>
              <a:rPr lang="en-US" sz="2800" dirty="0"/>
              <a:t>Mark 14:28</a:t>
            </a:r>
          </a:p>
          <a:p>
            <a:r>
              <a:rPr lang="en-US" sz="2800" dirty="0"/>
              <a:t>The angels at the empty tomb told the women to tell the disciples that </a:t>
            </a:r>
            <a:r>
              <a:rPr lang="en-US" sz="2800" u="sng" dirty="0"/>
              <a:t>Jesus would go to Galilee</a:t>
            </a:r>
            <a:r>
              <a:rPr lang="en-US" sz="2800" dirty="0"/>
              <a:t>. Matthew 28:7; </a:t>
            </a:r>
            <a:br>
              <a:rPr lang="en-US" sz="2800" dirty="0"/>
            </a:br>
            <a:r>
              <a:rPr lang="en-US" sz="2800" dirty="0"/>
              <a:t>Mark 16:7</a:t>
            </a:r>
          </a:p>
          <a:p>
            <a:r>
              <a:rPr lang="en-US" sz="2800" dirty="0"/>
              <a:t>Jesus told the women to </a:t>
            </a:r>
            <a:r>
              <a:rPr lang="en-US" sz="2800" u="sng" dirty="0"/>
              <a:t>tell the </a:t>
            </a:r>
            <a:r>
              <a:rPr lang="en-US" sz="2800" b="1" u="sng" dirty="0"/>
              <a:t>disciples</a:t>
            </a:r>
            <a:r>
              <a:rPr lang="en-US" sz="2800" u="sng" dirty="0"/>
              <a:t> to go to Galilee and He would see them there</a:t>
            </a:r>
            <a:r>
              <a:rPr lang="en-US" sz="2800" dirty="0"/>
              <a:t>. Matthew 28:10</a:t>
            </a:r>
          </a:p>
          <a:p>
            <a:pPr marL="0" indent="0">
              <a:buNone/>
            </a:pPr>
            <a:endParaRPr lang="en-US" sz="2800" dirty="0"/>
          </a:p>
          <a:p>
            <a:r>
              <a:rPr lang="en-US" sz="2800" b="1" dirty="0"/>
              <a:t>Therefore, sometime after the appearance with the disciples including Thomas, </a:t>
            </a:r>
            <a:r>
              <a:rPr lang="en-US" sz="2800" b="1" u="sng" dirty="0"/>
              <a:t>the disciples returned to Galilee</a:t>
            </a:r>
            <a:r>
              <a:rPr lang="en-US" sz="2800" dirty="0"/>
              <a:t>.</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409060"/>
            <a:ext cx="7772400" cy="754053"/>
          </a:xfrm>
        </p:spPr>
        <p:txBody>
          <a:bodyPr>
            <a:spAutoFit/>
          </a:bodyPr>
          <a:lstStyle/>
          <a:p>
            <a:r>
              <a:rPr lang="en-US" b="1" dirty="0">
                <a:solidFill>
                  <a:schemeClr val="tx1"/>
                </a:solidFill>
              </a:rPr>
              <a:t>The Galilean Appearances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endParaRPr lang="en-US"/>
          </a:p>
        </p:txBody>
      </p:sp>
      <p:pic>
        <p:nvPicPr>
          <p:cNvPr id="8195" name="Picture 3" descr="Palestine Days of Christ"/>
          <p:cNvPicPr>
            <a:picLocks noGrp="1" noChangeAspect="1" noChangeArrowheads="1"/>
          </p:cNvPicPr>
          <p:nvPr>
            <p:ph idx="1"/>
          </p:nvPr>
        </p:nvPicPr>
        <p:blipFill>
          <a:blip r:embed="rId2" cstate="print"/>
          <a:srcRect/>
          <a:stretch>
            <a:fillRect/>
          </a:stretch>
        </p:blipFill>
        <p:spPr>
          <a:xfrm>
            <a:off x="0" y="0"/>
            <a:ext cx="9144000" cy="6858000"/>
          </a:xfrm>
          <a:noFill/>
        </p:spPr>
      </p:pic>
      <p:sp>
        <p:nvSpPr>
          <p:cNvPr id="8" name="Oval 16"/>
          <p:cNvSpPr>
            <a:spLocks noChangeArrowheads="1"/>
          </p:cNvSpPr>
          <p:nvPr/>
        </p:nvSpPr>
        <p:spPr bwMode="auto">
          <a:xfrm>
            <a:off x="5334000" y="1828800"/>
            <a:ext cx="1905000" cy="914400"/>
          </a:xfrm>
          <a:prstGeom prst="ellipse">
            <a:avLst/>
          </a:prstGeom>
          <a:noFill/>
          <a:ln w="28575">
            <a:solidFill>
              <a:srgbClr val="FF0000"/>
            </a:solidFill>
            <a:round/>
            <a:headEnd type="none" w="sm" len="sm"/>
            <a:tailEnd type="none" w="sm" len="sm"/>
          </a:ln>
        </p:spPr>
        <p:txBody>
          <a:bodyPr wrap="none"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13" name="Oval 16"/>
          <p:cNvSpPr>
            <a:spLocks noChangeArrowheads="1"/>
          </p:cNvSpPr>
          <p:nvPr/>
        </p:nvSpPr>
        <p:spPr bwMode="auto">
          <a:xfrm>
            <a:off x="4648200" y="4114800"/>
            <a:ext cx="1371600" cy="609600"/>
          </a:xfrm>
          <a:prstGeom prst="ellipse">
            <a:avLst/>
          </a:prstGeom>
          <a:noFill/>
          <a:ln w="28575">
            <a:solidFill>
              <a:srgbClr val="FF0000"/>
            </a:solidFill>
            <a:round/>
            <a:headEnd type="none" w="sm" len="sm"/>
            <a:tailEnd type="none" w="sm" len="sm"/>
          </a:ln>
        </p:spPr>
        <p:txBody>
          <a:bodyPr wrap="none"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Times New Roman" pitchFamily="18" charset="0"/>
              <a:ea typeface="+mn-ea"/>
              <a:cs typeface="+mn-cs"/>
            </a:endParaRPr>
          </a:p>
        </p:txBody>
      </p:sp>
      <p:sp>
        <p:nvSpPr>
          <p:cNvPr id="2" name="TextBox 1">
            <a:extLst>
              <a:ext uri="{FF2B5EF4-FFF2-40B4-BE49-F238E27FC236}">
                <a16:creationId xmlns:a16="http://schemas.microsoft.com/office/drawing/2014/main" id="{55417F04-1EFF-1DFE-A8D4-61AF7855B088}"/>
              </a:ext>
            </a:extLst>
          </p:cNvPr>
          <p:cNvSpPr txBox="1"/>
          <p:nvPr/>
        </p:nvSpPr>
        <p:spPr>
          <a:xfrm>
            <a:off x="5864871" y="3212068"/>
            <a:ext cx="1459054" cy="369332"/>
          </a:xfrm>
          <a:prstGeom prst="rect">
            <a:avLst/>
          </a:prstGeom>
          <a:solidFill>
            <a:schemeClr val="accent2"/>
          </a:solidFill>
        </p:spPr>
        <p:txBody>
          <a:bodyPr wrap="none" rtlCol="0">
            <a:spAutoFit/>
          </a:bodyPr>
          <a:lstStyle/>
          <a:p>
            <a:r>
              <a:rPr lang="en-US" dirty="0"/>
              <a:t>About 80 miles</a:t>
            </a:r>
          </a:p>
        </p:txBody>
      </p:sp>
      <p:cxnSp>
        <p:nvCxnSpPr>
          <p:cNvPr id="4" name="Straight Arrow Connector 3">
            <a:extLst>
              <a:ext uri="{FF2B5EF4-FFF2-40B4-BE49-F238E27FC236}">
                <a16:creationId xmlns:a16="http://schemas.microsoft.com/office/drawing/2014/main" id="{F4331202-8608-A6DD-5BF4-87F87D61BA51}"/>
              </a:ext>
            </a:extLst>
          </p:cNvPr>
          <p:cNvCxnSpPr>
            <a:cxnSpLocks/>
          </p:cNvCxnSpPr>
          <p:nvPr/>
        </p:nvCxnSpPr>
        <p:spPr>
          <a:xfrm flipH="1">
            <a:off x="5334000" y="2184935"/>
            <a:ext cx="1114525" cy="2234665"/>
          </a:xfrm>
          <a:prstGeom prst="straightConnector1">
            <a:avLst/>
          </a:prstGeom>
          <a:ln w="12700">
            <a:headEnd type="triangle"/>
            <a:tailEnd type="triangle"/>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95621"/>
            <a:ext cx="7772400" cy="5268109"/>
          </a:xfrm>
        </p:spPr>
        <p:txBody>
          <a:bodyPr>
            <a:spAutoFit/>
          </a:bodyPr>
          <a:lstStyle/>
          <a:p>
            <a:r>
              <a:rPr lang="en-US" sz="3200" b="1" dirty="0"/>
              <a:t>The seven disciples at the Sea of Galilee.</a:t>
            </a:r>
            <a:br>
              <a:rPr lang="en-US" sz="3200" b="1" dirty="0"/>
            </a:br>
            <a:r>
              <a:rPr lang="en-US" sz="3200" dirty="0"/>
              <a:t>(This was the third appearance to the disciples.)</a:t>
            </a:r>
          </a:p>
          <a:p>
            <a:pPr marL="0" indent="0">
              <a:buNone/>
            </a:pPr>
            <a:endParaRPr lang="en-US" sz="3200" dirty="0"/>
          </a:p>
          <a:p>
            <a:r>
              <a:rPr lang="en-US" sz="3200" dirty="0"/>
              <a:t>Simon Peter, Thomas called Didymus, Nathanael of Cana in Galilee, Sons of Zebedee (James and John), and two others.</a:t>
            </a:r>
          </a:p>
          <a:p>
            <a:r>
              <a:rPr lang="en-US" sz="3200" b="1" dirty="0"/>
              <a:t>Great catch of fish.</a:t>
            </a:r>
          </a:p>
          <a:p>
            <a:pPr lvl="1"/>
            <a:r>
              <a:rPr lang="en-US" sz="3000" dirty="0"/>
              <a:t>It was not “luck” that produced the drought of fishes either </a:t>
            </a:r>
            <a:r>
              <a:rPr lang="en-US" sz="3200" dirty="0"/>
              <a:t>here or in Luke 5:1-11, but the Lord’s miraculous power.</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914400" y="71880"/>
            <a:ext cx="7772400" cy="1308050"/>
          </a:xfrm>
        </p:spPr>
        <p:txBody>
          <a:bodyPr>
            <a:spAutoFit/>
          </a:bodyPr>
          <a:lstStyle/>
          <a:p>
            <a:r>
              <a:rPr lang="en-US" b="1" dirty="0">
                <a:solidFill>
                  <a:schemeClr val="tx1"/>
                </a:solidFill>
              </a:rPr>
              <a:t>Jesus’ Seventh Appearance </a:t>
            </a:r>
            <a:br>
              <a:rPr lang="en-US" b="1" dirty="0">
                <a:solidFill>
                  <a:schemeClr val="tx1"/>
                </a:solidFill>
              </a:rPr>
            </a:br>
            <a:r>
              <a:rPr lang="en-US" sz="3600" b="1" dirty="0">
                <a:solidFill>
                  <a:schemeClr val="tx1"/>
                </a:solidFill>
              </a:rPr>
              <a:t>John 21:1-14</a:t>
            </a:r>
            <a:endParaRPr lang="en-US"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603878"/>
            <a:ext cx="8839200" cy="1323439"/>
          </a:xfrm>
        </p:spPr>
        <p:txBody>
          <a:bodyPr>
            <a:spAutoFit/>
          </a:bodyPr>
          <a:lstStyle/>
          <a:p>
            <a:r>
              <a:rPr lang="en-US" sz="4000" b="1" dirty="0"/>
              <a:t>Many more appearances over 40 days. </a:t>
            </a:r>
            <a:br>
              <a:rPr lang="en-US" sz="4000" b="1" dirty="0"/>
            </a:br>
            <a:r>
              <a:rPr lang="en-US" sz="4000" b="1" dirty="0"/>
              <a:t>Acts 1:1-3; 1 Corinthians 15:3-8</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16435" y="76313"/>
            <a:ext cx="7772400" cy="1369606"/>
          </a:xfrm>
        </p:spPr>
        <p:txBody>
          <a:bodyPr>
            <a:spAutoFit/>
          </a:bodyPr>
          <a:lstStyle/>
          <a:p>
            <a:r>
              <a:rPr lang="en-US" b="1" dirty="0">
                <a:solidFill>
                  <a:schemeClr val="tx1"/>
                </a:solidFill>
              </a:rPr>
              <a:t>Jesus’ Appearances After The Resurrection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56139"/>
            <a:ext cx="8229600" cy="1369606"/>
          </a:xfrm>
        </p:spPr>
        <p:txBody>
          <a:bodyPr>
            <a:spAutoFit/>
          </a:bodyPr>
          <a:lstStyle/>
          <a:p>
            <a:r>
              <a:rPr lang="en-US" dirty="0">
                <a:solidFill>
                  <a:schemeClr val="bg1"/>
                </a:solidFill>
                <a:effectLst>
                  <a:outerShdw blurRad="50800" dist="38100" dir="2700000" algn="tl" rotWithShape="0">
                    <a:prstClr val="black">
                      <a:alpha val="40000"/>
                    </a:prstClr>
                  </a:outerShdw>
                </a:effectLst>
              </a:rPr>
              <a:t>The Last Week </a:t>
            </a:r>
            <a:br>
              <a:rPr lang="en-US" dirty="0">
                <a:solidFill>
                  <a:schemeClr val="bg1"/>
                </a:solidFill>
                <a:effectLst>
                  <a:outerShdw blurRad="50800" dist="38100" dir="2700000" algn="tl" rotWithShape="0">
                    <a:prstClr val="black">
                      <a:alpha val="40000"/>
                    </a:prstClr>
                  </a:outerShdw>
                </a:effectLst>
              </a:rPr>
            </a:br>
            <a:r>
              <a:rPr lang="en-US" dirty="0">
                <a:solidFill>
                  <a:schemeClr val="bg1"/>
                </a:solidFill>
                <a:effectLst>
                  <a:outerShdw blurRad="50800" dist="38100" dir="2700000" algn="tl" rotWithShape="0">
                    <a:prstClr val="black">
                      <a:alpha val="40000"/>
                    </a:prstClr>
                  </a:outerShdw>
                </a:effectLst>
              </a:rPr>
              <a:t>Of Jesus’ Life</a:t>
            </a:r>
            <a:endParaRPr lang="en-US" dirty="0">
              <a:solidFill>
                <a:schemeClr val="bg1"/>
              </a:solidFill>
            </a:endParaRPr>
          </a:p>
        </p:txBody>
      </p:sp>
      <p:sp>
        <p:nvSpPr>
          <p:cNvPr id="3" name="Subtitle 2"/>
          <p:cNvSpPr>
            <a:spLocks noGrp="1"/>
          </p:cNvSpPr>
          <p:nvPr>
            <p:ph type="subTitle" idx="1"/>
          </p:nvPr>
        </p:nvSpPr>
        <p:spPr>
          <a:xfrm>
            <a:off x="685800" y="3429000"/>
            <a:ext cx="7772400" cy="1277273"/>
          </a:xfrm>
        </p:spPr>
        <p:txBody>
          <a:bodyPr>
            <a:spAutoFit/>
          </a:bodyPr>
          <a:lstStyle/>
          <a:p>
            <a:r>
              <a:rPr lang="en-US" sz="3600" b="1" dirty="0">
                <a:solidFill>
                  <a:schemeClr val="tx1"/>
                </a:solidFill>
              </a:rPr>
              <a:t>The Resurrection (The Ascension)</a:t>
            </a:r>
          </a:p>
          <a:p>
            <a:r>
              <a:rPr lang="en-US" sz="3600" dirty="0">
                <a:solidFill>
                  <a:schemeClr val="tx1"/>
                </a:solidFill>
              </a:rPr>
              <a:t>1 Corinthians 15:1-19</a:t>
            </a:r>
          </a:p>
        </p:txBody>
      </p:sp>
      <p:sp>
        <p:nvSpPr>
          <p:cNvPr id="4" name="Slide Number Placeholder 3"/>
          <p:cNvSpPr>
            <a:spLocks noGrp="1"/>
          </p:cNvSpPr>
          <p:nvPr>
            <p:ph type="sldNum" sz="quarter" idx="12"/>
          </p:nvPr>
        </p:nvSpPr>
        <p:spPr/>
        <p:txBody>
          <a:bodyPr/>
          <a:lstStyle/>
          <a:p>
            <a:fld id="{B710C74D-9CB2-45CD-BA81-D297E15BF305}" type="slidenum">
              <a:rPr lang="en-US" smtClean="0">
                <a:solidFill>
                  <a:prstClr val="white"/>
                </a:solidFill>
              </a:rPr>
              <a:pPr/>
              <a:t>14</a:t>
            </a:fld>
            <a:endParaRPr lang="en-US">
              <a:solidFill>
                <a:prstClr val="white"/>
              </a:solidFill>
            </a:endParaRPr>
          </a:p>
        </p:txBody>
      </p:sp>
      <p:sp>
        <p:nvSpPr>
          <p:cNvPr id="5" name="TextBox 4">
            <a:extLst>
              <a:ext uri="{FF2B5EF4-FFF2-40B4-BE49-F238E27FC236}">
                <a16:creationId xmlns:a16="http://schemas.microsoft.com/office/drawing/2014/main" id="{C6E85D07-38C6-1ED0-7A5D-F1034AEB6981}"/>
              </a:ext>
            </a:extLst>
          </p:cNvPr>
          <p:cNvSpPr txBox="1"/>
          <p:nvPr/>
        </p:nvSpPr>
        <p:spPr>
          <a:xfrm>
            <a:off x="2759093" y="5277505"/>
            <a:ext cx="3655168"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December 14, 2022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5071" y="1295400"/>
            <a:ext cx="8458200" cy="4047262"/>
          </a:xfrm>
        </p:spPr>
        <p:txBody>
          <a:bodyPr>
            <a:spAutoFit/>
          </a:bodyPr>
          <a:lstStyle/>
          <a:p>
            <a:pPr>
              <a:buNone/>
            </a:pPr>
            <a:r>
              <a:rPr lang="en-US" sz="3500" b="1" dirty="0"/>
              <a:t>This was the fundamental message preached to the world. </a:t>
            </a:r>
            <a:r>
              <a:rPr lang="en-US" dirty="0"/>
              <a:t>Acts 2, 3, 4, 5; 10:40-41; 13:30-31; 17:3, 30-31; cf. 1 Corinthians 15:1-4, 12-20</a:t>
            </a:r>
          </a:p>
          <a:p>
            <a:pPr>
              <a:buNone/>
            </a:pPr>
            <a:r>
              <a:rPr lang="en-US" dirty="0"/>
              <a:t>Romans 1:1-4, </a:t>
            </a:r>
            <a:r>
              <a:rPr lang="en-US" i="1" dirty="0"/>
              <a:t>“Paul, a servant of Jesus Christ, called (to be) an apostle, separated unto the gospel of God, which he promised afore through his prophets in the holy scriptures, concerning his Son, who was born of the seed of David according to the flesh, who was </a:t>
            </a:r>
            <a:r>
              <a:rPr lang="en-US" b="1" i="1" dirty="0"/>
              <a:t>declared (to be) the Son of God with power, according to the spirit of holiness, by the resurrection from the dead; </a:t>
            </a:r>
            <a:r>
              <a:rPr lang="en-US" i="1" dirty="0"/>
              <a:t>(even) Jesus Christ our Lord”</a:t>
            </a:r>
          </a:p>
        </p:txBody>
      </p:sp>
      <p:sp>
        <p:nvSpPr>
          <p:cNvPr id="3" name="Slide Number Placeholder 2"/>
          <p:cNvSpPr>
            <a:spLocks noGrp="1"/>
          </p:cNvSpPr>
          <p:nvPr>
            <p:ph type="sldNum" sz="quarter" idx="12"/>
          </p:nvPr>
        </p:nvSpPr>
        <p:spPr/>
        <p:txBody>
          <a:bodyPr/>
          <a:lstStyle/>
          <a:p>
            <a:fld id="{B710C74D-9CB2-45CD-BA81-D297E15BF305}" type="slidenum">
              <a:rPr lang="en-US" smtClean="0">
                <a:solidFill>
                  <a:prstClr val="black"/>
                </a:solidFill>
              </a:rPr>
              <a:pPr/>
              <a:t>15</a:t>
            </a:fld>
            <a:endParaRPr lang="en-US">
              <a:solidFill>
                <a:prstClr val="black"/>
              </a:solidFill>
            </a:endParaRPr>
          </a:p>
        </p:txBody>
      </p:sp>
      <p:sp>
        <p:nvSpPr>
          <p:cNvPr id="4" name="Title 3"/>
          <p:cNvSpPr>
            <a:spLocks noGrp="1"/>
          </p:cNvSpPr>
          <p:nvPr>
            <p:ph type="title"/>
          </p:nvPr>
        </p:nvSpPr>
        <p:spPr>
          <a:xfrm>
            <a:off x="697579" y="541034"/>
            <a:ext cx="7772400" cy="754053"/>
          </a:xfrm>
        </p:spPr>
        <p:txBody>
          <a:bodyPr>
            <a:spAutoFit/>
          </a:bodyPr>
          <a:lstStyle/>
          <a:p>
            <a:r>
              <a:rPr lang="en-US" b="1" dirty="0">
                <a:solidFill>
                  <a:schemeClr val="tx1"/>
                </a:solidFill>
              </a:rPr>
              <a:t>The Resurrection,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45929"/>
            <a:ext cx="8686800" cy="5816977"/>
          </a:xfrm>
          <a:noFill/>
        </p:spPr>
        <p:txBody>
          <a:bodyPr>
            <a:spAutoFit/>
          </a:bodyPr>
          <a:lstStyle/>
          <a:p>
            <a:pPr>
              <a:spcBef>
                <a:spcPts val="0"/>
              </a:spcBef>
              <a:buNone/>
            </a:pPr>
            <a:r>
              <a:rPr lang="en-US" sz="3100" dirty="0"/>
              <a:t>The tomb was found empty. Luke 24:1-8 </a:t>
            </a:r>
            <a:r>
              <a:rPr lang="en-US" sz="3100" i="1" dirty="0"/>
              <a:t>“</a:t>
            </a:r>
            <a:r>
              <a:rPr lang="en-US" sz="3100" b="1" i="1" dirty="0"/>
              <a:t>Why seek ye the living among the dead? He is not here, but is risen</a:t>
            </a:r>
            <a:r>
              <a:rPr lang="en-US" sz="3100" i="1" dirty="0"/>
              <a:t>.”</a:t>
            </a:r>
          </a:p>
          <a:p>
            <a:pPr marL="624078" indent="-514350">
              <a:spcBef>
                <a:spcPts val="0"/>
              </a:spcBef>
              <a:buFont typeface="+mj-lt"/>
              <a:buAutoNum type="arabicPeriod"/>
            </a:pPr>
            <a:r>
              <a:rPr lang="en-US" sz="3100" b="1" dirty="0"/>
              <a:t>Mary Magdalene.</a:t>
            </a:r>
            <a:r>
              <a:rPr lang="en-US" sz="3100" dirty="0"/>
              <a:t> Mark 16:9-11; John 20:11-18</a:t>
            </a:r>
          </a:p>
          <a:p>
            <a:pPr marL="624078" indent="-514350">
              <a:spcBef>
                <a:spcPts val="0"/>
              </a:spcBef>
              <a:buFont typeface="+mj-lt"/>
              <a:buAutoNum type="arabicPeriod"/>
            </a:pPr>
            <a:r>
              <a:rPr lang="en-US" sz="3100" b="1" dirty="0"/>
              <a:t>The women. </a:t>
            </a:r>
            <a:r>
              <a:rPr lang="en-US" sz="3100" dirty="0"/>
              <a:t>Matthew 28:9-10; Luke 24:9-11</a:t>
            </a:r>
          </a:p>
          <a:p>
            <a:pPr marL="624078" indent="-514350">
              <a:spcBef>
                <a:spcPts val="0"/>
              </a:spcBef>
              <a:buFont typeface="+mj-lt"/>
              <a:buAutoNum type="arabicPeriod"/>
            </a:pPr>
            <a:r>
              <a:rPr lang="en-US" sz="3100" b="1" dirty="0"/>
              <a:t>Peter. </a:t>
            </a:r>
            <a:r>
              <a:rPr lang="en-US" sz="3100" dirty="0"/>
              <a:t>Luke 24:34</a:t>
            </a:r>
          </a:p>
          <a:p>
            <a:pPr marL="624078" indent="-514350">
              <a:spcBef>
                <a:spcPts val="0"/>
              </a:spcBef>
              <a:buFont typeface="+mj-lt"/>
              <a:buAutoNum type="arabicPeriod"/>
            </a:pPr>
            <a:r>
              <a:rPr lang="en-US" sz="3100" b="1" dirty="0"/>
              <a:t>The two disciples on their way to Emmaus.</a:t>
            </a:r>
            <a:br>
              <a:rPr lang="en-US" sz="3100" dirty="0"/>
            </a:br>
            <a:r>
              <a:rPr lang="en-US" sz="3100" dirty="0"/>
              <a:t>Luke 24:13-15</a:t>
            </a:r>
          </a:p>
          <a:p>
            <a:pPr marL="624078" indent="-514350">
              <a:spcBef>
                <a:spcPts val="0"/>
              </a:spcBef>
              <a:buFont typeface="+mj-lt"/>
              <a:buAutoNum type="arabicPeriod"/>
            </a:pPr>
            <a:r>
              <a:rPr lang="en-US" sz="3100" b="1" dirty="0"/>
              <a:t>The eleven (minus one). </a:t>
            </a:r>
            <a:r>
              <a:rPr lang="en-US" sz="3100" dirty="0"/>
              <a:t>Luke 24:36-43</a:t>
            </a:r>
          </a:p>
          <a:p>
            <a:pPr marL="624078" indent="-514350">
              <a:spcBef>
                <a:spcPts val="0"/>
              </a:spcBef>
              <a:buFont typeface="+mj-lt"/>
              <a:buAutoNum type="arabicPeriod"/>
            </a:pPr>
            <a:r>
              <a:rPr lang="en-US" sz="3100" b="1" dirty="0"/>
              <a:t>To the disciples, including Thomas.</a:t>
            </a:r>
            <a:br>
              <a:rPr lang="en-US" sz="3100" b="1" dirty="0"/>
            </a:br>
            <a:r>
              <a:rPr lang="en-US" sz="3100" dirty="0"/>
              <a:t>John 20:24-28</a:t>
            </a:r>
          </a:p>
          <a:p>
            <a:pPr marL="624078" indent="-514350">
              <a:spcBef>
                <a:spcPts val="0"/>
              </a:spcBef>
              <a:buFont typeface="+mj-lt"/>
              <a:buAutoNum type="arabicPeriod"/>
            </a:pPr>
            <a:r>
              <a:rPr lang="en-US" sz="3100" b="1" dirty="0"/>
              <a:t>The seven disciples at the Sea of Galilee.</a:t>
            </a:r>
            <a:br>
              <a:rPr lang="en-US" sz="3100" dirty="0"/>
            </a:br>
            <a:r>
              <a:rPr lang="en-US" sz="3100" dirty="0"/>
              <a:t>John 21:1-14</a:t>
            </a:r>
          </a:p>
        </p:txBody>
      </p:sp>
      <p:sp>
        <p:nvSpPr>
          <p:cNvPr id="3" name="Title 2"/>
          <p:cNvSpPr>
            <a:spLocks noGrp="1"/>
          </p:cNvSpPr>
          <p:nvPr>
            <p:ph type="title"/>
          </p:nvPr>
        </p:nvSpPr>
        <p:spPr>
          <a:xfrm>
            <a:off x="697579" y="267660"/>
            <a:ext cx="7772400" cy="754053"/>
          </a:xfrm>
        </p:spPr>
        <p:txBody>
          <a:bodyPr>
            <a:spAutoFit/>
          </a:bodyPr>
          <a:lstStyle/>
          <a:p>
            <a:r>
              <a:rPr lang="en-US" b="1" dirty="0">
                <a:solidFill>
                  <a:schemeClr val="tx1"/>
                </a:solidFill>
              </a:rPr>
              <a:t>Evidence – Appearances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p:cTn id="37"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7" presetClass="entr" presetSubtype="10"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p:cTn id="43"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2">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p:cTn id="49"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5794" y="1828800"/>
            <a:ext cx="8564253" cy="4375557"/>
          </a:xfrm>
        </p:spPr>
        <p:txBody>
          <a:bodyPr wrap="square">
            <a:spAutoFit/>
          </a:bodyPr>
          <a:lstStyle/>
          <a:p>
            <a:pPr>
              <a:buNone/>
            </a:pPr>
            <a:r>
              <a:rPr lang="en-US" sz="3200" b="1" dirty="0"/>
              <a:t>The eleven disciples on a mountain in Galilee.</a:t>
            </a:r>
          </a:p>
          <a:p>
            <a:r>
              <a:rPr lang="en-US" sz="3200" dirty="0"/>
              <a:t>They worshipped Him.</a:t>
            </a:r>
          </a:p>
          <a:p>
            <a:r>
              <a:rPr lang="en-US" sz="3200" dirty="0"/>
              <a:t>He gave them the “great commission.”</a:t>
            </a:r>
          </a:p>
          <a:p>
            <a:r>
              <a:rPr lang="en-US" sz="3200" i="1" dirty="0"/>
              <a:t>“Then” … </a:t>
            </a:r>
            <a:r>
              <a:rPr lang="en-US" sz="3200" dirty="0"/>
              <a:t>Over 500 </a:t>
            </a:r>
            <a:r>
              <a:rPr lang="en-US" sz="3600" b="1" dirty="0"/>
              <a:t>at once. </a:t>
            </a:r>
            <a:r>
              <a:rPr lang="en-US" sz="3200" dirty="0"/>
              <a:t>(1 Corinthians 15:6)</a:t>
            </a:r>
          </a:p>
          <a:p>
            <a:pPr lvl="1"/>
            <a:r>
              <a:rPr lang="en-US" sz="3000" dirty="0"/>
              <a:t>If the appearance recorded in </a:t>
            </a:r>
            <a:r>
              <a:rPr lang="en-US" sz="3200" dirty="0"/>
              <a:t>Matthew 28:7, 10, 16-20 is not the one to which Paul was referring, this resurrection appearance is not mentioned elsewhere in the New Testament.</a:t>
            </a:r>
          </a:p>
        </p:txBody>
      </p:sp>
      <p:sp>
        <p:nvSpPr>
          <p:cNvPr id="3" name="Slide Number Placeholder 2"/>
          <p:cNvSpPr>
            <a:spLocks noGrp="1"/>
          </p:cNvSpPr>
          <p:nvPr>
            <p:ph type="sldNum" sz="quarter" idx="12"/>
          </p:nvPr>
        </p:nvSpPr>
        <p:spPr/>
        <p:txBody>
          <a:bodyPr/>
          <a:lstStyle/>
          <a:p>
            <a:fld id="{B710C74D-9CB2-45CD-BA81-D297E15BF305}" type="slidenum">
              <a:rPr lang="en-US" smtClean="0">
                <a:solidFill>
                  <a:prstClr val="black"/>
                </a:solidFill>
              </a:rPr>
              <a:pPr/>
              <a:t>17</a:t>
            </a:fld>
            <a:endParaRPr lang="en-US">
              <a:solidFill>
                <a:prstClr val="black"/>
              </a:solidFill>
            </a:endParaRPr>
          </a:p>
        </p:txBody>
      </p:sp>
      <p:sp>
        <p:nvSpPr>
          <p:cNvPr id="4" name="Title 3"/>
          <p:cNvSpPr>
            <a:spLocks noGrp="1"/>
          </p:cNvSpPr>
          <p:nvPr>
            <p:ph type="title"/>
          </p:nvPr>
        </p:nvSpPr>
        <p:spPr>
          <a:xfrm>
            <a:off x="270953" y="77979"/>
            <a:ext cx="8637375" cy="1231106"/>
          </a:xfrm>
        </p:spPr>
        <p:txBody>
          <a:bodyPr wrap="square">
            <a:spAutoFit/>
          </a:bodyPr>
          <a:lstStyle/>
          <a:p>
            <a:r>
              <a:rPr lang="en-US" sz="4000" b="1" dirty="0">
                <a:solidFill>
                  <a:schemeClr val="tx1"/>
                </a:solidFill>
              </a:rPr>
              <a:t>Jesus’ Eighth Appearance</a:t>
            </a:r>
            <a:br>
              <a:rPr lang="en-US" sz="4000" b="1" dirty="0">
                <a:solidFill>
                  <a:schemeClr val="tx1"/>
                </a:solidFill>
              </a:rPr>
            </a:br>
            <a:r>
              <a:rPr lang="en-US" sz="3100" b="1" dirty="0">
                <a:solidFill>
                  <a:schemeClr val="tx1"/>
                </a:solidFill>
              </a:rPr>
              <a:t>Matthew 28:16-20; Mark 16:15-16; Luke 24:46-47 </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anim calcmode="lin" valueType="num">
                                      <p:cBhvr>
                                        <p:cTn id="13"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104268"/>
            <a:ext cx="8612858" cy="4708981"/>
          </a:xfrm>
        </p:spPr>
        <p:txBody>
          <a:bodyPr wrap="square">
            <a:spAutoFit/>
          </a:bodyPr>
          <a:lstStyle/>
          <a:p>
            <a:pPr>
              <a:buNone/>
            </a:pPr>
            <a:r>
              <a:rPr lang="en-US" sz="2800" b="1" dirty="0"/>
              <a:t>Mary Magdalene.</a:t>
            </a:r>
            <a:r>
              <a:rPr lang="en-US" sz="2800" dirty="0"/>
              <a:t> Mark 16:9-11; John 20:11-18</a:t>
            </a:r>
          </a:p>
          <a:p>
            <a:r>
              <a:rPr lang="en-US" sz="2800" dirty="0"/>
              <a:t>It was upon the first day of the week. Matthew 28:1, </a:t>
            </a:r>
            <a:r>
              <a:rPr lang="en-US" sz="2800" i="1" dirty="0"/>
              <a:t>“Now late on the sabbath day, as it began to dawn toward the </a:t>
            </a:r>
            <a:r>
              <a:rPr lang="en-US" sz="2800" i="1" u="sng" dirty="0"/>
              <a:t>first (day) of the week</a:t>
            </a:r>
            <a:r>
              <a:rPr lang="en-US" sz="2800" i="1" dirty="0"/>
              <a:t>, came Mary Magdalene and the other Mary to see the sepulchre.” </a:t>
            </a:r>
          </a:p>
          <a:p>
            <a:r>
              <a:rPr lang="en-US" sz="2800" dirty="0"/>
              <a:t>John 20:14, </a:t>
            </a:r>
            <a:r>
              <a:rPr lang="en-US" sz="2800" i="1" dirty="0"/>
              <a:t>“When she had thus said, she turned herself back, and beholdeth Jesus standing, and </a:t>
            </a:r>
            <a:r>
              <a:rPr lang="en-US" sz="2800" i="1" u="sng" dirty="0"/>
              <a:t>knew not that it was Jesus</a:t>
            </a:r>
            <a:r>
              <a:rPr lang="en-US" sz="2800" i="1" dirty="0"/>
              <a:t>.”</a:t>
            </a:r>
          </a:p>
          <a:p>
            <a:r>
              <a:rPr lang="en-US" sz="2800" dirty="0"/>
              <a:t>Apparently He was </a:t>
            </a:r>
            <a:r>
              <a:rPr lang="en-US" sz="2800" i="1" dirty="0"/>
              <a:t>“manifested in another form” </a:t>
            </a:r>
            <a:r>
              <a:rPr lang="en-US" sz="2800" dirty="0"/>
              <a:t>when He showed Himself to the disciples (see Mark 16:12; and compare Matthew 28:17; Luke 24:15-16, 36-37; and John 21:4).</a:t>
            </a:r>
          </a:p>
          <a:p>
            <a:r>
              <a:rPr lang="en-US" sz="2800" dirty="0"/>
              <a:t>Note: The disciples did not believe her. Mark 16:10-11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3" y="220524"/>
            <a:ext cx="7772400" cy="754053"/>
          </a:xfrm>
        </p:spPr>
        <p:txBody>
          <a:bodyPr>
            <a:spAutoFit/>
          </a:bodyPr>
          <a:lstStyle/>
          <a:p>
            <a:r>
              <a:rPr lang="en-US" b="1" dirty="0">
                <a:solidFill>
                  <a:schemeClr val="tx1"/>
                </a:solidFill>
              </a:rPr>
              <a:t>Jesus’ First Appearance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8088" y="1406526"/>
            <a:ext cx="8555038" cy="4483279"/>
          </a:xfrm>
        </p:spPr>
        <p:txBody>
          <a:bodyPr wrap="square">
            <a:spAutoFit/>
          </a:bodyPr>
          <a:lstStyle/>
          <a:p>
            <a:pPr marL="0" indent="0">
              <a:buNone/>
            </a:pPr>
            <a:r>
              <a:rPr lang="en-US" sz="3200" b="1" u="sng" dirty="0"/>
              <a:t>Mary Magdalene and the women: Go tell the brethren</a:t>
            </a:r>
            <a:r>
              <a:rPr lang="en-US" sz="3200" b="1" dirty="0"/>
              <a:t> to go to Galilee. Matthew 28:8-10;</a:t>
            </a:r>
            <a:br>
              <a:rPr lang="en-US" sz="3200" b="1" dirty="0"/>
            </a:br>
            <a:r>
              <a:rPr lang="en-US" sz="3200" b="1" dirty="0"/>
              <a:t>Luke 24:9-11</a:t>
            </a:r>
          </a:p>
          <a:p>
            <a:r>
              <a:rPr lang="en-US" sz="2800" i="1" dirty="0"/>
              <a:t>“Worshiped him”.</a:t>
            </a:r>
          </a:p>
          <a:p>
            <a:pPr lvl="1"/>
            <a:r>
              <a:rPr lang="en-US" sz="2800" dirty="0"/>
              <a:t>She obeyed the Lord’s instruction to go and report her experience (Mark 16:10; cf. Matthew 28:10 and</a:t>
            </a:r>
            <a:br>
              <a:rPr lang="en-US" sz="2800" dirty="0"/>
            </a:br>
            <a:r>
              <a:rPr lang="en-US" sz="2800" dirty="0"/>
              <a:t>Luke 24:10).</a:t>
            </a:r>
          </a:p>
          <a:p>
            <a:r>
              <a:rPr lang="en-US" sz="3200" b="1" dirty="0"/>
              <a:t>NOTE: The eleven and others did not believe them. Luke 24:9-11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82" y="663585"/>
            <a:ext cx="7772400" cy="754053"/>
          </a:xfrm>
        </p:spPr>
        <p:txBody>
          <a:bodyPr>
            <a:spAutoFit/>
          </a:bodyPr>
          <a:lstStyle/>
          <a:p>
            <a:r>
              <a:rPr lang="en-US" b="1" dirty="0">
                <a:solidFill>
                  <a:schemeClr val="tx1"/>
                </a:solidFill>
              </a:rPr>
              <a:t>Jesus’ Second Appearance</a:t>
            </a:r>
          </a:p>
        </p:txBody>
      </p:sp>
    </p:spTree>
    <p:extLst>
      <p:ext uri="{BB962C8B-B14F-4D97-AF65-F5344CB8AC3E}">
        <p14:creationId xmlns:p14="http://schemas.microsoft.com/office/powerpoint/2010/main" val="6762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grpId="0"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p:cTn id="1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6725" y="1447800"/>
            <a:ext cx="8220075" cy="5139869"/>
          </a:xfrm>
        </p:spPr>
        <p:txBody>
          <a:bodyPr>
            <a:spAutoFit/>
          </a:bodyPr>
          <a:lstStyle/>
          <a:p>
            <a:pPr marL="0" indent="0">
              <a:buNone/>
            </a:pPr>
            <a:r>
              <a:rPr lang="en-US" sz="3200" i="1" dirty="0"/>
              <a:t>“Now while they were going, behold, some of the guard came into the city, and </a:t>
            </a:r>
            <a:r>
              <a:rPr lang="en-US" sz="3200" i="1" u="sng" dirty="0"/>
              <a:t>told unto the chief priests all the things that were come to pass</a:t>
            </a:r>
            <a:r>
              <a:rPr lang="en-US" sz="3200" i="1" dirty="0"/>
              <a:t>. And when they were assembled with the elders, and had taken counsel, </a:t>
            </a:r>
            <a:r>
              <a:rPr lang="en-US" sz="3600" b="1" i="1" u="sng" dirty="0"/>
              <a:t>they gave much money </a:t>
            </a:r>
            <a:r>
              <a:rPr lang="en-US" sz="3200" i="1" u="sng" dirty="0"/>
              <a:t>unto the soldiers</a:t>
            </a:r>
            <a:r>
              <a:rPr lang="en-US" sz="3200" i="1" dirty="0"/>
              <a:t>, saying, </a:t>
            </a:r>
            <a:r>
              <a:rPr lang="en-US" sz="3200" i="1" u="sng" dirty="0"/>
              <a:t>Say ye, His disciples came by night, and stole him away </a:t>
            </a:r>
            <a:r>
              <a:rPr lang="en-US" sz="3200" b="1" i="1" u="sng" dirty="0"/>
              <a:t>while we slept</a:t>
            </a:r>
            <a:r>
              <a:rPr lang="en-US" sz="3200" i="1" dirty="0"/>
              <a:t>. And if this come to the governor’s ears, we will persuade him, and rid you of care. </a:t>
            </a:r>
            <a:r>
              <a:rPr lang="en-US" sz="3200" i="1" u="sng" dirty="0"/>
              <a:t>So they took the money, and did as they were taught</a:t>
            </a:r>
            <a:r>
              <a:rPr lang="en-US" sz="3200" i="1" dirty="0"/>
              <a:t>: and this saying was spread abroad among the Jews, (and continueth) until this day.”</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3250" y="1419519"/>
            <a:ext cx="8235950" cy="5386090"/>
          </a:xfrm>
        </p:spPr>
        <p:txBody>
          <a:bodyPr wrap="square">
            <a:spAutoFit/>
          </a:bodyPr>
          <a:lstStyle/>
          <a:p>
            <a:r>
              <a:rPr lang="en-US" sz="3600" dirty="0"/>
              <a:t>Instructed the </a:t>
            </a:r>
            <a:r>
              <a:rPr lang="en-US" sz="3600" i="1" dirty="0"/>
              <a:t>“watchers” </a:t>
            </a:r>
            <a:r>
              <a:rPr lang="en-US" sz="3600" dirty="0"/>
              <a:t>to lie.</a:t>
            </a:r>
          </a:p>
          <a:p>
            <a:r>
              <a:rPr lang="en-US" sz="3600" dirty="0"/>
              <a:t>Matthew 28:15, </a:t>
            </a:r>
            <a:r>
              <a:rPr lang="en-US" sz="3600" i="1" dirty="0"/>
              <a:t>“So they took the money, and </a:t>
            </a:r>
            <a:r>
              <a:rPr lang="en-US" sz="3600" i="1" u="sng" dirty="0"/>
              <a:t>did as they were taught</a:t>
            </a:r>
            <a:r>
              <a:rPr lang="en-US" sz="3600" i="1" dirty="0"/>
              <a:t>: and this saying was spread abroad among the Jews, (and </a:t>
            </a:r>
            <a:r>
              <a:rPr lang="en-US" sz="3600" i="1" dirty="0" err="1"/>
              <a:t>continueth</a:t>
            </a:r>
            <a:r>
              <a:rPr lang="en-US" sz="3600" i="1" dirty="0"/>
              <a:t>) until this day.”</a:t>
            </a:r>
          </a:p>
          <a:p>
            <a:pPr marL="0" indent="0">
              <a:buNone/>
            </a:pPr>
            <a:endParaRPr lang="en-US" sz="3600" i="1" dirty="0"/>
          </a:p>
          <a:p>
            <a:r>
              <a:rPr lang="en-US" sz="3600" b="1" dirty="0"/>
              <a:t>Note: Concern of the soldiers.</a:t>
            </a:r>
          </a:p>
          <a:p>
            <a:pPr marL="0" indent="0">
              <a:buNone/>
            </a:pPr>
            <a:r>
              <a:rPr lang="en-US" sz="3600" i="1" dirty="0"/>
              <a:t>“And if this come to the governor’s ears, we will persuade him, and rid you of care.”</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The Report Of The Guard </a:t>
            </a:r>
            <a:br>
              <a:rPr lang="en-US" b="1" dirty="0">
                <a:solidFill>
                  <a:schemeClr val="tx1"/>
                </a:solidFill>
              </a:rPr>
            </a:br>
            <a:r>
              <a:rPr lang="en-US" b="1" dirty="0">
                <a:solidFill>
                  <a:schemeClr val="tx1"/>
                </a:solidFill>
              </a:rPr>
              <a:t>Matthew 28:11-15</a:t>
            </a:r>
          </a:p>
        </p:txBody>
      </p:sp>
    </p:spTree>
    <p:extLst>
      <p:ext uri="{BB962C8B-B14F-4D97-AF65-F5344CB8AC3E}">
        <p14:creationId xmlns:p14="http://schemas.microsoft.com/office/powerpoint/2010/main" val="3054174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7519" y="1514475"/>
            <a:ext cx="8208355" cy="1708160"/>
          </a:xfrm>
        </p:spPr>
        <p:txBody>
          <a:bodyPr wrap="square">
            <a:spAutoFit/>
          </a:bodyPr>
          <a:lstStyle/>
          <a:p>
            <a:pPr>
              <a:buNone/>
            </a:pPr>
            <a:r>
              <a:rPr lang="en-US" sz="3600" b="1" dirty="0"/>
              <a:t>Peter</a:t>
            </a:r>
            <a:r>
              <a:rPr lang="en-US" sz="3600" dirty="0"/>
              <a:t>.</a:t>
            </a:r>
          </a:p>
          <a:p>
            <a:r>
              <a:rPr lang="en-US" sz="3200" dirty="0"/>
              <a:t>“Simon.” This appearance to Peter came some time after Peter’s and John’s visit to the tomb.</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707008" y="76313"/>
            <a:ext cx="7772400" cy="1369606"/>
          </a:xfrm>
        </p:spPr>
        <p:txBody>
          <a:bodyPr>
            <a:spAutoFit/>
          </a:bodyPr>
          <a:lstStyle/>
          <a:p>
            <a:r>
              <a:rPr lang="en-US" b="1" dirty="0">
                <a:solidFill>
                  <a:schemeClr val="tx1"/>
                </a:solidFill>
              </a:rPr>
              <a:t>Jesus’ Third Appearance</a:t>
            </a:r>
            <a:br>
              <a:rPr lang="en-US" b="1" dirty="0">
                <a:solidFill>
                  <a:schemeClr val="tx1"/>
                </a:solidFill>
              </a:rPr>
            </a:br>
            <a:r>
              <a:rPr lang="en-US" b="1" dirty="0">
                <a:solidFill>
                  <a:schemeClr val="tx1"/>
                </a:solidFill>
              </a:rPr>
              <a:t>Luke 24:34; 1 Corinthians 15:5</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4650" y="1638300"/>
            <a:ext cx="8540750" cy="2846933"/>
          </a:xfrm>
        </p:spPr>
        <p:txBody>
          <a:bodyPr>
            <a:spAutoFit/>
          </a:bodyPr>
          <a:lstStyle/>
          <a:p>
            <a:pPr>
              <a:buNone/>
            </a:pPr>
            <a:r>
              <a:rPr lang="en-US" sz="3600" b="1" dirty="0"/>
              <a:t>The two disciples on their way to Emmaus.</a:t>
            </a:r>
          </a:p>
          <a:p>
            <a:pPr>
              <a:buNone/>
            </a:pPr>
            <a:r>
              <a:rPr lang="en-US" sz="3200" dirty="0"/>
              <a:t>Luke 24:25, </a:t>
            </a:r>
            <a:r>
              <a:rPr lang="en-US" sz="3200" i="1" dirty="0"/>
              <a:t>“And he said unto them, O foolish men, and slow of heart to believe in </a:t>
            </a:r>
            <a:r>
              <a:rPr lang="en-US" sz="3200" i="1" u="sng" dirty="0"/>
              <a:t>all that the prophets have spoken</a:t>
            </a:r>
            <a:r>
              <a:rPr lang="en-US" sz="3200" i="1" dirty="0"/>
              <a:t>!” </a:t>
            </a:r>
            <a:endParaRPr lang="en-US" sz="3200" dirty="0"/>
          </a:p>
          <a:p>
            <a:pPr>
              <a:buNone/>
            </a:pPr>
            <a:r>
              <a:rPr lang="en-US" sz="3200" dirty="0"/>
              <a:t>(see for example Psalms 2, 16, 110; Isaiah 53).</a:t>
            </a:r>
          </a:p>
          <a:p>
            <a:pPr>
              <a:buNone/>
            </a:pPr>
            <a:r>
              <a:rPr lang="en-US" sz="3200" dirty="0"/>
              <a:t>Hastened to return and report to the eleven.</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7" y="76313"/>
            <a:ext cx="7772400" cy="1369606"/>
          </a:xfrm>
        </p:spPr>
        <p:txBody>
          <a:bodyPr>
            <a:spAutoFit/>
          </a:bodyPr>
          <a:lstStyle/>
          <a:p>
            <a:r>
              <a:rPr lang="en-US" b="1" dirty="0">
                <a:solidFill>
                  <a:schemeClr val="tx1"/>
                </a:solidFill>
              </a:rPr>
              <a:t>Jesus’ Fourth Appearance</a:t>
            </a:r>
            <a:br>
              <a:rPr lang="en-US" b="1" dirty="0">
                <a:solidFill>
                  <a:schemeClr val="tx1"/>
                </a:solidFill>
              </a:rPr>
            </a:br>
            <a:r>
              <a:rPr lang="en-US" b="1" dirty="0">
                <a:solidFill>
                  <a:schemeClr val="tx1"/>
                </a:solidFill>
              </a:rPr>
              <a:t>Mark 16:12-13; Luke 24:13-35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4518" y="1447800"/>
            <a:ext cx="8649162" cy="1200329"/>
          </a:xfrm>
        </p:spPr>
        <p:txBody>
          <a:bodyPr wrap="square">
            <a:spAutoFit/>
          </a:bodyPr>
          <a:lstStyle/>
          <a:p>
            <a:pPr>
              <a:buNone/>
            </a:pPr>
            <a:r>
              <a:rPr lang="en-US" sz="3600" b="1" dirty="0"/>
              <a:t>The eleven (minus one). Thomas was absent. John 20:24-26; 1 Corinthians 15:5</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49807" y="71880"/>
            <a:ext cx="8686800" cy="1308050"/>
          </a:xfrm>
        </p:spPr>
        <p:txBody>
          <a:bodyPr>
            <a:spAutoFit/>
          </a:bodyPr>
          <a:lstStyle/>
          <a:p>
            <a:r>
              <a:rPr lang="en-US" b="1" dirty="0">
                <a:solidFill>
                  <a:schemeClr val="tx1"/>
                </a:solidFill>
              </a:rPr>
              <a:t>Jesus’ Fifth Appearance </a:t>
            </a:r>
            <a:br>
              <a:rPr lang="en-US" b="1" dirty="0">
                <a:solidFill>
                  <a:schemeClr val="tx1"/>
                </a:solidFill>
              </a:rPr>
            </a:br>
            <a:r>
              <a:rPr lang="en-US" sz="3600" b="1" dirty="0">
                <a:solidFill>
                  <a:schemeClr val="tx1"/>
                </a:solidFill>
              </a:rPr>
              <a:t>Mark 16:14; Luke 24:36-43; John 20:19-25</a:t>
            </a:r>
            <a:endParaRPr lang="en-US"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07006" y="1447800"/>
            <a:ext cx="7772400" cy="5309146"/>
          </a:xfrm>
        </p:spPr>
        <p:txBody>
          <a:bodyPr>
            <a:spAutoFit/>
          </a:bodyPr>
          <a:lstStyle/>
          <a:p>
            <a:pPr>
              <a:buNone/>
            </a:pPr>
            <a:r>
              <a:rPr lang="en-US" sz="3600" b="1" dirty="0"/>
              <a:t>To the disciples, including Thomas</a:t>
            </a:r>
            <a:r>
              <a:rPr lang="en-US" sz="3600" dirty="0"/>
              <a:t>. (“</a:t>
            </a:r>
            <a:r>
              <a:rPr lang="en-US" sz="3600" b="1" dirty="0"/>
              <a:t>after 8 days</a:t>
            </a:r>
            <a:r>
              <a:rPr lang="en-US" sz="3600" dirty="0"/>
              <a:t>”)</a:t>
            </a:r>
          </a:p>
          <a:p>
            <a:pPr>
              <a:buNone/>
            </a:pPr>
            <a:r>
              <a:rPr lang="en-US" sz="3600" dirty="0"/>
              <a:t>John 20:27-28, </a:t>
            </a:r>
            <a:r>
              <a:rPr lang="en-US" sz="3600" i="1" dirty="0"/>
              <a:t>“Then saith he to Thomas, Reach hither thy finger, and see my hands; and reach (hither) thy hand, and put it into my side: and be not faithless, but believing. </a:t>
            </a:r>
            <a:r>
              <a:rPr lang="en-US" sz="3600" b="1" i="1" dirty="0"/>
              <a:t>Thomas answered and said unto him, My Lord and my God</a:t>
            </a:r>
            <a:r>
              <a:rPr lang="en-US" sz="3600" i="1" dirty="0"/>
              <a:t>.”</a:t>
            </a:r>
          </a:p>
          <a:p>
            <a:pPr>
              <a:buNone/>
            </a:pPr>
            <a:endParaRPr lang="en-US" sz="3600" b="1" dirty="0"/>
          </a:p>
          <a:p>
            <a:pPr>
              <a:buNone/>
            </a:pPr>
            <a:r>
              <a:rPr lang="en-US" sz="3600" b="1" dirty="0"/>
              <a:t>cf. John 20:30-31; 1 John 1:1, 3</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B710C74D-9CB2-45CD-BA81-D297E15BF3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40383" y="71880"/>
            <a:ext cx="8686800" cy="1308050"/>
          </a:xfrm>
        </p:spPr>
        <p:txBody>
          <a:bodyPr>
            <a:spAutoFit/>
          </a:bodyPr>
          <a:lstStyle/>
          <a:p>
            <a:pPr marL="571500" indent="-571500">
              <a:buFont typeface="Wingdings" panose="05000000000000000000" pitchFamily="2" charset="2"/>
              <a:buChar char="Ø"/>
            </a:pPr>
            <a:r>
              <a:rPr lang="en-US" b="1" dirty="0">
                <a:solidFill>
                  <a:schemeClr val="tx1"/>
                </a:solidFill>
              </a:rPr>
              <a:t>Jesus’ Sixth Appearance</a:t>
            </a:r>
            <a:br>
              <a:rPr lang="en-US" b="1" dirty="0">
                <a:solidFill>
                  <a:schemeClr val="tx1"/>
                </a:solidFill>
              </a:rPr>
            </a:br>
            <a:r>
              <a:rPr lang="en-US" sz="3600" b="1" dirty="0">
                <a:solidFill>
                  <a:schemeClr val="tx1"/>
                </a:solidFill>
              </a:rPr>
              <a:t>John 20:26-28</a:t>
            </a:r>
            <a:endParaRPr lang="en-US" b="1"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1183</Words>
  <Application>Microsoft Office PowerPoint</Application>
  <PresentationFormat>On-screen Show (4:3)</PresentationFormat>
  <Paragraphs>90</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Franklin Gothic Book</vt:lpstr>
      <vt:lpstr>Lucida Sans Unicode</vt:lpstr>
      <vt:lpstr>Perpetua</vt:lpstr>
      <vt:lpstr>Times New Roman</vt:lpstr>
      <vt:lpstr>Wingdings</vt:lpstr>
      <vt:lpstr>Wingdings 2</vt:lpstr>
      <vt:lpstr>Theme10</vt:lpstr>
      <vt:lpstr>The Last Week  Of Jesus’ Life</vt:lpstr>
      <vt:lpstr>Jesus’ First Appearance</vt:lpstr>
      <vt:lpstr>Jesus’ Second Appearance</vt:lpstr>
      <vt:lpstr>The Report Of The Guard  Matthew 28:11-15</vt:lpstr>
      <vt:lpstr>The Report Of The Guard  Matthew 28:11-15</vt:lpstr>
      <vt:lpstr>Jesus’ Third Appearance Luke 24:34; 1 Corinthians 15:5</vt:lpstr>
      <vt:lpstr>Jesus’ Fourth Appearance Mark 16:12-13; Luke 24:13-35</vt:lpstr>
      <vt:lpstr>Jesus’ Fifth Appearance  Mark 16:14; Luke 24:36-43; John 20:19-25</vt:lpstr>
      <vt:lpstr>Jesus’ Sixth Appearance John 20:26-28</vt:lpstr>
      <vt:lpstr>The Galilean Appearances</vt:lpstr>
      <vt:lpstr>PowerPoint Presentation</vt:lpstr>
      <vt:lpstr>Jesus’ Seventh Appearance  John 21:1-14</vt:lpstr>
      <vt:lpstr>Jesus’ Appearances After The Resurrection</vt:lpstr>
      <vt:lpstr>The Last Week  Of Jesus’ Life</vt:lpstr>
      <vt:lpstr>The Resurrection, </vt:lpstr>
      <vt:lpstr>Evidence – Appearances </vt:lpstr>
      <vt:lpstr>Jesus’ Eighth Appearance Matthew 28:16-20; Mark 16:15-16; Luke 24:46-47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(12-14-22)</dc:title>
  <dc:creator>Micky Galloway</dc:creator>
  <cp:lastModifiedBy>Richard Lidh</cp:lastModifiedBy>
  <cp:revision>26</cp:revision>
  <cp:lastPrinted>2022-12-30T22:37:23Z</cp:lastPrinted>
  <dcterms:created xsi:type="dcterms:W3CDTF">2022-12-14T17:48:21Z</dcterms:created>
  <dcterms:modified xsi:type="dcterms:W3CDTF">2022-12-30T22:37:50Z</dcterms:modified>
</cp:coreProperties>
</file>